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62" r:id="rId5"/>
    <p:sldId id="266" r:id="rId6"/>
    <p:sldId id="267" r:id="rId7"/>
    <p:sldId id="270" r:id="rId8"/>
    <p:sldId id="271" r:id="rId9"/>
    <p:sldId id="269" r:id="rId10"/>
    <p:sldId id="272" r:id="rId11"/>
    <p:sldId id="274" r:id="rId12"/>
    <p:sldId id="275" r:id="rId13"/>
    <p:sldId id="273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2320" userDrawn="1">
          <p15:clr>
            <a:srgbClr val="A4A3A4"/>
          </p15:clr>
        </p15:guide>
        <p15:guide id="2" orient="horz" pos="2818" userDrawn="1">
          <p15:clr>
            <a:srgbClr val="A4A3A4"/>
          </p15:clr>
        </p15:guide>
        <p15:guide id="3" orient="horz" pos="187" userDrawn="1">
          <p15:clr>
            <a:srgbClr val="A4A3A4"/>
          </p15:clr>
        </p15:guide>
        <p15:guide id="4" orient="horz" pos="2183" userDrawn="1">
          <p15:clr>
            <a:srgbClr val="A4A3A4"/>
          </p15:clr>
        </p15:guide>
        <p15:guide id="5" pos="254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C6B73"/>
    <a:srgbClr val="253237"/>
    <a:srgbClr val="84DCC6"/>
    <a:srgbClr val="C2DFE3"/>
    <a:srgbClr val="9ECFDB"/>
    <a:srgbClr val="192025"/>
    <a:srgbClr val="E6E6E6"/>
    <a:srgbClr val="E0FB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4" d="100"/>
          <a:sy n="74" d="100"/>
        </p:scale>
        <p:origin x="376" y="56"/>
      </p:cViewPr>
      <p:guideLst>
        <p:guide pos="2320"/>
        <p:guide orient="horz" pos="2818"/>
        <p:guide orient="horz" pos="187"/>
        <p:guide orient="horz" pos="2183"/>
        <p:guide pos="254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9334D819-9F07-4261-B09B-9E467E5D9002}" type="datetimeFigureOut">
              <a:rPr lang="en-US" dirty="0"/>
              <a:pPr/>
              <a:t>4/26/2018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4/26/2018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4/26/2018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4/26/2018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9334D819-9F07-4261-B09B-9E467E5D9002}" type="datetimeFigureOut">
              <a:rPr lang="en-US" dirty="0"/>
              <a:pPr/>
              <a:t>4/26/2018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4/26/2018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4/26/2018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4/26/2018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4/26/2018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9334D819-9F07-4261-B09B-9E467E5D9002}" type="datetimeFigureOut">
              <a:rPr lang="en-US" dirty="0"/>
              <a:t>4/26/2018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9334D819-9F07-4261-B09B-9E467E5D9002}" type="datetimeFigureOut">
              <a:rPr lang="en-US" dirty="0"/>
              <a:t>4/26/2018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334D819-9F07-4261-B09B-9E467E5D9002}" type="datetimeFigureOut">
              <a:rPr lang="en-US" dirty="0"/>
              <a:pPr/>
              <a:t>4/26/2018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5.png"/><Relationship Id="rId7" Type="http://schemas.openxmlformats.org/officeDocument/2006/relationships/image" Target="../media/image18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jpg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trellis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936790" y="431800"/>
            <a:ext cx="10318418" cy="4394988"/>
          </a:xfrm>
        </p:spPr>
        <p:txBody>
          <a:bodyPr/>
          <a:lstStyle/>
          <a:p>
            <a:r>
              <a:rPr lang="zh-TW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前端工程設計</a:t>
            </a:r>
            <a:r>
              <a:rPr lang="en-US" altLang="zh-TW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/>
            </a:r>
            <a:br>
              <a:rPr lang="en-US" altLang="zh-TW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</a:br>
            <a:r>
              <a:rPr lang="zh-TW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與開發</a:t>
            </a:r>
            <a:endParaRPr lang="zh-TW" altLang="en-US" b="1" dirty="0">
              <a:solidFill>
                <a:schemeClr val="tx1">
                  <a:lumMod val="95000"/>
                  <a:lumOff val="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2073313" y="5288316"/>
            <a:ext cx="8045373" cy="742279"/>
          </a:xfrm>
        </p:spPr>
        <p:txBody>
          <a:bodyPr/>
          <a:lstStyle/>
          <a:p>
            <a:r>
              <a:rPr lang="zh-TW" altLang="en-US" dirty="0" smtClean="0"/>
              <a:t>楊信致</a:t>
            </a:r>
            <a:r>
              <a:rPr lang="en-US" altLang="zh-TW" dirty="0" smtClean="0"/>
              <a:t>/</a:t>
            </a:r>
            <a:r>
              <a:rPr lang="zh-TW" altLang="en-US" dirty="0" smtClean="0"/>
              <a:t>林彥廷</a:t>
            </a:r>
            <a:r>
              <a:rPr lang="en-US" altLang="zh-TW" dirty="0" smtClean="0"/>
              <a:t>/</a:t>
            </a:r>
            <a:r>
              <a:rPr lang="zh-TW" altLang="en-US" dirty="0" smtClean="0"/>
              <a:t>周宇天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52856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smGrid">
          <a:fgClr>
            <a:schemeClr val="accent1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>
            <a:normAutofit/>
          </a:bodyPr>
          <a:lstStyle/>
          <a:p>
            <a:r>
              <a:rPr lang="en-US" altLang="zh-TW" sz="6600" b="1" spc="4170" dirty="0" err="1" smtClean="0">
                <a:solidFill>
                  <a:srgbClr val="253237"/>
                </a:solidFill>
                <a:latin typeface="Agency FB" panose="020B0503020202020204" pitchFamily="34" charset="0"/>
              </a:rPr>
              <a:t>rwd</a:t>
            </a:r>
            <a:endParaRPr lang="zh-TW" altLang="en-US" sz="6600" b="1" spc="4170" dirty="0">
              <a:solidFill>
                <a:srgbClr val="253237"/>
              </a:solidFill>
              <a:latin typeface="Agency FB" panose="020B0503020202020204" pitchFamily="34" charset="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3944011" y="465839"/>
            <a:ext cx="4775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 smtClean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在不同裝置上也不會影響閱讀</a:t>
            </a:r>
            <a:r>
              <a:rPr lang="zh-TW" altLang="en-US" sz="2000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喔</a:t>
            </a:r>
          </a:p>
        </p:txBody>
      </p:sp>
      <p:sp>
        <p:nvSpPr>
          <p:cNvPr id="7" name="文字方塊 6"/>
          <p:cNvSpPr txBox="1"/>
          <p:nvPr/>
        </p:nvSpPr>
        <p:spPr>
          <a:xfrm>
            <a:off x="894410" y="1098072"/>
            <a:ext cx="32308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solidFill>
                  <a:srgbClr val="84DCC6"/>
                </a:solidFill>
                <a:latin typeface="+mn-ea"/>
              </a:rPr>
              <a:t>響應式網頁設計</a:t>
            </a:r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 rotWithShape="1">
          <a:blip r:embed="rId2"/>
          <a:srcRect t="12839"/>
          <a:stretch/>
        </p:blipFill>
        <p:spPr>
          <a:xfrm>
            <a:off x="613926" y="2163860"/>
            <a:ext cx="4565975" cy="2906193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994" y="1772917"/>
            <a:ext cx="5311318" cy="5311318"/>
          </a:xfrm>
          <a:prstGeom prst="rect">
            <a:avLst/>
          </a:prstGeom>
        </p:spPr>
      </p:pic>
      <p:grpSp>
        <p:nvGrpSpPr>
          <p:cNvPr id="15" name="群組 14"/>
          <p:cNvGrpSpPr/>
          <p:nvPr/>
        </p:nvGrpSpPr>
        <p:grpSpPr>
          <a:xfrm>
            <a:off x="5611833" y="1422827"/>
            <a:ext cx="5158116" cy="5158116"/>
            <a:chOff x="6163321" y="534521"/>
            <a:chExt cx="5730211" cy="5730211"/>
          </a:xfrm>
        </p:grpSpPr>
        <p:pic>
          <p:nvPicPr>
            <p:cNvPr id="14" name="圖片 13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9520"/>
            <a:stretch/>
          </p:blipFill>
          <p:spPr>
            <a:xfrm>
              <a:off x="7297415" y="944880"/>
              <a:ext cx="3462025" cy="4643120"/>
            </a:xfrm>
            <a:prstGeom prst="rect">
              <a:avLst/>
            </a:prstGeom>
          </p:spPr>
        </p:pic>
        <p:pic>
          <p:nvPicPr>
            <p:cNvPr id="12" name="圖片 11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63321" y="534521"/>
              <a:ext cx="5730211" cy="5730211"/>
            </a:xfrm>
            <a:prstGeom prst="rect">
              <a:avLst/>
            </a:prstGeom>
          </p:spPr>
        </p:pic>
      </p:grpSp>
      <p:grpSp>
        <p:nvGrpSpPr>
          <p:cNvPr id="17" name="群組 16"/>
          <p:cNvGrpSpPr/>
          <p:nvPr/>
        </p:nvGrpSpPr>
        <p:grpSpPr>
          <a:xfrm>
            <a:off x="8719822" y="3225804"/>
            <a:ext cx="3632196" cy="3632196"/>
            <a:chOff x="7380734" y="1178556"/>
            <a:chExt cx="4876800" cy="4876800"/>
          </a:xfrm>
        </p:grpSpPr>
        <p:pic>
          <p:nvPicPr>
            <p:cNvPr id="16" name="圖片 15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2474"/>
            <a:stretch/>
          </p:blipFill>
          <p:spPr>
            <a:xfrm>
              <a:off x="8541133" y="1931890"/>
              <a:ext cx="2556003" cy="3442750"/>
            </a:xfrm>
            <a:prstGeom prst="rect">
              <a:avLst/>
            </a:prstGeom>
          </p:spPr>
        </p:pic>
        <p:pic>
          <p:nvPicPr>
            <p:cNvPr id="11" name="圖片 10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80734" y="1178556"/>
              <a:ext cx="4876800" cy="4876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88737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smGrid">
          <a:fgClr>
            <a:schemeClr val="accent1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>
            <a:normAutofit/>
          </a:bodyPr>
          <a:lstStyle/>
          <a:p>
            <a:r>
              <a:rPr lang="en-US" altLang="zh-TW" sz="6600" b="1" spc="300" dirty="0" err="1" smtClean="0">
                <a:solidFill>
                  <a:srgbClr val="253237"/>
                </a:solidFill>
                <a:latin typeface="Agency FB" panose="020B0503020202020204" pitchFamily="34" charset="0"/>
              </a:rPr>
              <a:t>github</a:t>
            </a:r>
            <a:endParaRPr lang="zh-TW" altLang="en-US" sz="6600" b="1" spc="300" dirty="0">
              <a:solidFill>
                <a:srgbClr val="253237"/>
              </a:solidFill>
              <a:latin typeface="Agency FB" panose="020B0503020202020204" pitchFamily="34" charset="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3944011" y="465839"/>
            <a:ext cx="4775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 smtClean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面對期中作業永不放棄ㄏㄏ</a:t>
            </a:r>
            <a:r>
              <a:rPr lang="en-US" altLang="zh-TW" sz="2000" dirty="0" smtClean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 </a:t>
            </a:r>
            <a:endParaRPr lang="zh-TW" altLang="en-US" sz="2000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/>
          <a:srcRect t="8061" r="35266" b="10276"/>
          <a:stretch/>
        </p:blipFill>
        <p:spPr>
          <a:xfrm>
            <a:off x="4106173" y="1428034"/>
            <a:ext cx="7056408" cy="5007271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792" y="381000"/>
            <a:ext cx="998508" cy="998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369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smGrid">
          <a:fgClr>
            <a:schemeClr val="accent1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>
            <a:normAutofit/>
          </a:bodyPr>
          <a:lstStyle/>
          <a:p>
            <a:r>
              <a:rPr lang="zh-TW" altLang="en-US" sz="4800" b="1" spc="-150" dirty="0" smtClean="0">
                <a:solidFill>
                  <a:srgbClr val="253237"/>
                </a:solidFill>
                <a:latin typeface="+mn-ea"/>
                <a:ea typeface="+mn-ea"/>
              </a:rPr>
              <a:t>使用</a:t>
            </a:r>
            <a:r>
              <a:rPr lang="zh-TW" altLang="en-US" sz="4800" b="1" spc="-150" dirty="0">
                <a:solidFill>
                  <a:srgbClr val="253237"/>
                </a:solidFill>
                <a:latin typeface="+mn-ea"/>
                <a:ea typeface="+mn-ea"/>
              </a:rPr>
              <a:t>語言</a:t>
            </a:r>
            <a:endParaRPr lang="zh-TW" altLang="en-US" sz="4800" b="1" spc="-150" dirty="0">
              <a:solidFill>
                <a:srgbClr val="253237"/>
              </a:solidFill>
              <a:latin typeface="+mn-ea"/>
              <a:ea typeface="+mn-ea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3953239" y="382385"/>
            <a:ext cx="4775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 smtClean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 </a:t>
            </a:r>
            <a:endParaRPr lang="zh-TW" altLang="en-US" sz="2000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7656" y="2809644"/>
            <a:ext cx="3631521" cy="3631521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8901" y="2809644"/>
            <a:ext cx="3506069" cy="3506069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0191" y="869669"/>
            <a:ext cx="2802420" cy="3879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906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9920" y="1418705"/>
            <a:ext cx="10178322" cy="1492132"/>
          </a:xfrm>
        </p:spPr>
        <p:txBody>
          <a:bodyPr>
            <a:noAutofit/>
          </a:bodyPr>
          <a:lstStyle/>
          <a:p>
            <a:pPr algn="ctr"/>
            <a:r>
              <a:rPr lang="en-US" altLang="zh-TW" sz="11500" b="1" spc="600" dirty="0" smtClean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DEMO</a:t>
            </a:r>
            <a:endParaRPr lang="zh-TW" altLang="en-US" sz="11500" b="1" spc="600" dirty="0">
              <a:solidFill>
                <a:schemeClr val="bg2">
                  <a:lumMod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563421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06839" y="2493128"/>
            <a:ext cx="10178322" cy="1492132"/>
          </a:xfrm>
        </p:spPr>
        <p:txBody>
          <a:bodyPr>
            <a:normAutofit/>
          </a:bodyPr>
          <a:lstStyle/>
          <a:p>
            <a:pPr algn="ctr"/>
            <a:r>
              <a:rPr lang="zh-TW" altLang="en-US" sz="8000" b="1" dirty="0" smtClean="0">
                <a:solidFill>
                  <a:srgbClr val="5C6B7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資工系網</a:t>
            </a:r>
            <a:endParaRPr lang="zh-TW" altLang="en-US" sz="8000" b="1" dirty="0">
              <a:solidFill>
                <a:srgbClr val="5C6B7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326554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smGrid">
          <a:fgClr>
            <a:schemeClr val="accent1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直角三角形 29"/>
          <p:cNvSpPr/>
          <p:nvPr/>
        </p:nvSpPr>
        <p:spPr>
          <a:xfrm>
            <a:off x="6666230" y="3939736"/>
            <a:ext cx="3128088" cy="1003545"/>
          </a:xfrm>
          <a:prstGeom prst="rtTriangle">
            <a:avLst/>
          </a:prstGeom>
          <a:gradFill>
            <a:gsLst>
              <a:gs pos="0">
                <a:srgbClr val="9ECFDB"/>
              </a:gs>
              <a:gs pos="100000">
                <a:schemeClr val="bg1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直角三角形 30"/>
          <p:cNvSpPr/>
          <p:nvPr/>
        </p:nvSpPr>
        <p:spPr>
          <a:xfrm flipH="1">
            <a:off x="6020434" y="3939735"/>
            <a:ext cx="645160" cy="1003545"/>
          </a:xfrm>
          <a:prstGeom prst="rtTriangle">
            <a:avLst/>
          </a:prstGeom>
          <a:gradFill>
            <a:gsLst>
              <a:gs pos="0">
                <a:srgbClr val="9ECFDB"/>
              </a:gs>
              <a:gs pos="100000">
                <a:schemeClr val="bg1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直角三角形 25"/>
          <p:cNvSpPr/>
          <p:nvPr/>
        </p:nvSpPr>
        <p:spPr>
          <a:xfrm flipH="1">
            <a:off x="748821" y="3908603"/>
            <a:ext cx="3416777" cy="1046480"/>
          </a:xfrm>
          <a:prstGeom prst="rtTriangle">
            <a:avLst/>
          </a:prstGeom>
          <a:gradFill>
            <a:gsLst>
              <a:gs pos="0">
                <a:srgbClr val="9ECFDB"/>
              </a:gs>
              <a:gs pos="100000">
                <a:schemeClr val="bg1">
                  <a:lumMod val="0"/>
                  <a:lumOff val="100000"/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直角三角形 23"/>
          <p:cNvSpPr/>
          <p:nvPr/>
        </p:nvSpPr>
        <p:spPr>
          <a:xfrm>
            <a:off x="4165600" y="3908603"/>
            <a:ext cx="1452880" cy="1046480"/>
          </a:xfrm>
          <a:prstGeom prst="rtTriangle">
            <a:avLst/>
          </a:prstGeom>
          <a:gradFill>
            <a:gsLst>
              <a:gs pos="0">
                <a:srgbClr val="9ECFDB"/>
              </a:gs>
              <a:gs pos="100000">
                <a:schemeClr val="bg1">
                  <a:lumMod val="0"/>
                  <a:lumOff val="100000"/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網站架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構</a:t>
            </a:r>
          </a:p>
        </p:txBody>
      </p:sp>
      <p:sp>
        <p:nvSpPr>
          <p:cNvPr id="19" name="等腰三角形 18"/>
          <p:cNvSpPr/>
          <p:nvPr/>
        </p:nvSpPr>
        <p:spPr>
          <a:xfrm>
            <a:off x="992980" y="2460800"/>
            <a:ext cx="10501313" cy="1248290"/>
          </a:xfrm>
          <a:prstGeom prst="triangle">
            <a:avLst>
              <a:gd name="adj" fmla="val 50350"/>
            </a:avLst>
          </a:prstGeom>
          <a:gradFill>
            <a:gsLst>
              <a:gs pos="100000">
                <a:schemeClr val="accent1">
                  <a:lumMod val="0"/>
                  <a:lumOff val="100000"/>
                  <a:alpha val="0"/>
                </a:schemeClr>
              </a:gs>
              <a:gs pos="0">
                <a:schemeClr val="accent1">
                  <a:tint val="81000"/>
                  <a:satMod val="109000"/>
                  <a:lumMod val="10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流程圖: 替代程序 3"/>
          <p:cNvSpPr/>
          <p:nvPr/>
        </p:nvSpPr>
        <p:spPr>
          <a:xfrm>
            <a:off x="5280659" y="1874517"/>
            <a:ext cx="2050574" cy="716276"/>
          </a:xfrm>
          <a:prstGeom prst="flowChartAlternateProcess">
            <a:avLst/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4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首頁</a:t>
            </a:r>
          </a:p>
        </p:txBody>
      </p:sp>
      <p:sp>
        <p:nvSpPr>
          <p:cNvPr id="10" name="流程圖: 替代程序 9"/>
          <p:cNvSpPr/>
          <p:nvPr/>
        </p:nvSpPr>
        <p:spPr>
          <a:xfrm>
            <a:off x="5433536" y="3399657"/>
            <a:ext cx="1744821" cy="762000"/>
          </a:xfrm>
          <a:prstGeom prst="flowChartAlternateProcess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課程資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訊</a:t>
            </a:r>
          </a:p>
        </p:txBody>
      </p:sp>
      <p:sp>
        <p:nvSpPr>
          <p:cNvPr id="12" name="流程圖: 替代程序 11"/>
          <p:cNvSpPr/>
          <p:nvPr/>
        </p:nvSpPr>
        <p:spPr>
          <a:xfrm>
            <a:off x="3248818" y="3382577"/>
            <a:ext cx="1869440" cy="762000"/>
          </a:xfrm>
          <a:prstGeom prst="flowChartAlternateProcess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系所介紹</a:t>
            </a:r>
            <a:endParaRPr lang="zh-TW" altLang="en-US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" name="流程圖: 替代程序 13"/>
          <p:cNvSpPr/>
          <p:nvPr/>
        </p:nvSpPr>
        <p:spPr>
          <a:xfrm>
            <a:off x="1178559" y="3382577"/>
            <a:ext cx="1754981" cy="762000"/>
          </a:xfrm>
          <a:prstGeom prst="flowChartAlternateProcess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公告事項</a:t>
            </a:r>
            <a:endParaRPr lang="zh-TW" altLang="en-US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" name="流程圖: 替代程序 15"/>
          <p:cNvSpPr/>
          <p:nvPr/>
        </p:nvSpPr>
        <p:spPr>
          <a:xfrm>
            <a:off x="7493635" y="3372417"/>
            <a:ext cx="1869440" cy="762000"/>
          </a:xfrm>
          <a:prstGeom prst="flowChartAlternateProcess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研究概況</a:t>
            </a:r>
            <a:endParaRPr lang="zh-TW" altLang="en-US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" name="流程圖: 替代程序 16"/>
          <p:cNvSpPr/>
          <p:nvPr/>
        </p:nvSpPr>
        <p:spPr>
          <a:xfrm>
            <a:off x="9678353" y="3382577"/>
            <a:ext cx="1869440" cy="762000"/>
          </a:xfrm>
          <a:prstGeom prst="flowChartAlternateProcess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系學會</a:t>
            </a:r>
            <a:endParaRPr lang="zh-TW" altLang="en-US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0" name="流程圖: 替代程序 19"/>
          <p:cNvSpPr/>
          <p:nvPr/>
        </p:nvSpPr>
        <p:spPr>
          <a:xfrm>
            <a:off x="365760" y="4834970"/>
            <a:ext cx="1666240" cy="462768"/>
          </a:xfrm>
          <a:prstGeom prst="flowChartAlternateProcess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師資陣容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1" name="流程圖: 替代程序 20"/>
          <p:cNvSpPr/>
          <p:nvPr/>
        </p:nvSpPr>
        <p:spPr>
          <a:xfrm>
            <a:off x="2202338" y="4834970"/>
            <a:ext cx="1666240" cy="462768"/>
          </a:xfrm>
          <a:prstGeom prst="flowChartAlternateProcess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實驗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室</a:t>
            </a:r>
          </a:p>
        </p:txBody>
      </p:sp>
      <p:sp>
        <p:nvSpPr>
          <p:cNvPr id="22" name="流程圖: 替代程序 21"/>
          <p:cNvSpPr/>
          <p:nvPr/>
        </p:nvSpPr>
        <p:spPr>
          <a:xfrm>
            <a:off x="4038916" y="4834970"/>
            <a:ext cx="1666240" cy="462768"/>
          </a:xfrm>
          <a:prstGeom prst="flowChartAlternateProcess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規章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辦法</a:t>
            </a:r>
          </a:p>
        </p:txBody>
      </p:sp>
      <p:sp>
        <p:nvSpPr>
          <p:cNvPr id="27" name="流程圖: 替代程序 26"/>
          <p:cNvSpPr/>
          <p:nvPr/>
        </p:nvSpPr>
        <p:spPr>
          <a:xfrm>
            <a:off x="5895813" y="4854802"/>
            <a:ext cx="1282544" cy="462768"/>
          </a:xfrm>
          <a:prstGeom prst="flowChartAlternateProcess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大學部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8" name="流程圖: 替代程序 27"/>
          <p:cNvSpPr/>
          <p:nvPr/>
        </p:nvSpPr>
        <p:spPr>
          <a:xfrm>
            <a:off x="7348695" y="4839761"/>
            <a:ext cx="1208408" cy="462768"/>
          </a:xfrm>
          <a:prstGeom prst="flowChartAlternateProcess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碩士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班</a:t>
            </a:r>
          </a:p>
        </p:txBody>
      </p:sp>
      <p:sp>
        <p:nvSpPr>
          <p:cNvPr id="29" name="流程圖: 替代程序 28"/>
          <p:cNvSpPr/>
          <p:nvPr/>
        </p:nvSpPr>
        <p:spPr>
          <a:xfrm>
            <a:off x="8727441" y="4834482"/>
            <a:ext cx="1261590" cy="462768"/>
          </a:xfrm>
          <a:prstGeom prst="flowChartAlternateProcess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博士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班</a:t>
            </a:r>
          </a:p>
        </p:txBody>
      </p:sp>
    </p:spTree>
    <p:extLst>
      <p:ext uri="{BB962C8B-B14F-4D97-AF65-F5344CB8AC3E}">
        <p14:creationId xmlns:p14="http://schemas.microsoft.com/office/powerpoint/2010/main" val="4076333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9920" y="1418705"/>
            <a:ext cx="10178322" cy="1492132"/>
          </a:xfrm>
        </p:spPr>
        <p:txBody>
          <a:bodyPr>
            <a:normAutofit/>
          </a:bodyPr>
          <a:lstStyle/>
          <a:p>
            <a:r>
              <a:rPr lang="zh-TW" altLang="en-US" sz="7200" b="1" spc="600" dirty="0" smtClean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網站導</a:t>
            </a:r>
            <a:r>
              <a:rPr lang="zh-TW" altLang="en-US" sz="7200" b="1" spc="600" dirty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覽</a:t>
            </a:r>
          </a:p>
        </p:txBody>
      </p:sp>
    </p:spTree>
    <p:extLst>
      <p:ext uri="{BB962C8B-B14F-4D97-AF65-F5344CB8AC3E}">
        <p14:creationId xmlns:p14="http://schemas.microsoft.com/office/powerpoint/2010/main" val="531617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smGrid">
          <a:fgClr>
            <a:schemeClr val="accent1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3214" y="2197100"/>
            <a:ext cx="3367244" cy="4348480"/>
          </a:xfrm>
          <a:prstGeom prst="rect">
            <a:avLst/>
          </a:prstGeom>
        </p:spPr>
      </p:pic>
      <p:pic>
        <p:nvPicPr>
          <p:cNvPr id="7" name="內容版面配置區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2661" y="1254760"/>
            <a:ext cx="3365208" cy="4348480"/>
          </a:xfrm>
          <a:gradFill>
            <a:gsLst>
              <a:gs pos="0">
                <a:srgbClr val="9ECFDB"/>
              </a:gs>
              <a:gs pos="100000">
                <a:schemeClr val="bg1">
                  <a:alpha val="0"/>
                </a:schemeClr>
              </a:gs>
            </a:gsLst>
            <a:lin ang="5400000" scaled="0"/>
          </a:gradFill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952" y="519430"/>
            <a:ext cx="3367244" cy="4348480"/>
          </a:xfrm>
          <a:prstGeom prst="rect">
            <a:avLst/>
          </a:prstGeom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20" name="直線接點 19"/>
          <p:cNvCxnSpPr/>
          <p:nvPr/>
        </p:nvCxnSpPr>
        <p:spPr>
          <a:xfrm>
            <a:off x="2621280" y="4668520"/>
            <a:ext cx="6329680" cy="0"/>
          </a:xfrm>
          <a:prstGeom prst="line">
            <a:avLst/>
          </a:prstGeom>
          <a:ln w="57150" cmpd="sng">
            <a:gradFill flip="none" rotWithShape="1">
              <a:gsLst>
                <a:gs pos="0">
                  <a:srgbClr val="D7D6DD">
                    <a:alpha val="16000"/>
                  </a:srgbClr>
                </a:gs>
                <a:gs pos="56000">
                  <a:schemeClr val="tx2"/>
                </a:gs>
              </a:gsLst>
              <a:lin ang="0" scaled="1"/>
              <a:tileRect/>
            </a:gradFill>
            <a:round/>
            <a:headEnd type="none" w="med" len="med"/>
            <a:tailEnd type="oval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" name="直線接點 10"/>
          <p:cNvCxnSpPr/>
          <p:nvPr/>
        </p:nvCxnSpPr>
        <p:spPr>
          <a:xfrm>
            <a:off x="3454400" y="1041400"/>
            <a:ext cx="5496560" cy="0"/>
          </a:xfrm>
          <a:prstGeom prst="line">
            <a:avLst/>
          </a:prstGeom>
          <a:ln w="57150" cmpd="sng">
            <a:gradFill flip="none" rotWithShape="1">
              <a:gsLst>
                <a:gs pos="0">
                  <a:srgbClr val="D7D6DD">
                    <a:alpha val="28000"/>
                  </a:srgbClr>
                </a:gs>
                <a:gs pos="34000">
                  <a:schemeClr val="tx2"/>
                </a:gs>
              </a:gsLst>
              <a:lin ang="0" scaled="1"/>
              <a:tileRect/>
            </a:gradFill>
            <a:round/>
            <a:headEnd type="none" w="med" len="med"/>
            <a:tailEnd type="oval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5" name="文字方塊 14"/>
          <p:cNvSpPr txBox="1"/>
          <p:nvPr/>
        </p:nvSpPr>
        <p:spPr>
          <a:xfrm>
            <a:off x="9323978" y="718234"/>
            <a:ext cx="2600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 smtClean="0">
                <a:latin typeface="Century Gothic" panose="020B0502020202020204" pitchFamily="34" charset="0"/>
              </a:rPr>
              <a:t>Header</a:t>
            </a:r>
            <a:endParaRPr lang="zh-TW" altLang="en-US" sz="3600" b="1" dirty="0">
              <a:latin typeface="Century Gothic" panose="020B0502020202020204" pitchFamily="34" charset="0"/>
            </a:endParaRPr>
          </a:p>
        </p:txBody>
      </p:sp>
      <p:cxnSp>
        <p:nvCxnSpPr>
          <p:cNvPr id="16" name="直線接點 15"/>
          <p:cNvCxnSpPr/>
          <p:nvPr/>
        </p:nvCxnSpPr>
        <p:spPr>
          <a:xfrm>
            <a:off x="2621280" y="2860040"/>
            <a:ext cx="6329680" cy="0"/>
          </a:xfrm>
          <a:prstGeom prst="line">
            <a:avLst/>
          </a:prstGeom>
          <a:ln w="57150" cmpd="sng">
            <a:gradFill flip="none" rotWithShape="1">
              <a:gsLst>
                <a:gs pos="0">
                  <a:srgbClr val="D7D6DD">
                    <a:alpha val="37000"/>
                  </a:srgbClr>
                </a:gs>
                <a:gs pos="48000">
                  <a:schemeClr val="tx2"/>
                </a:gs>
              </a:gsLst>
              <a:lin ang="0" scaled="1"/>
              <a:tileRect/>
            </a:gradFill>
            <a:round/>
            <a:headEnd type="none" w="med" len="med"/>
            <a:tailEnd type="oval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4" name="文字方塊 23"/>
          <p:cNvSpPr txBox="1"/>
          <p:nvPr/>
        </p:nvSpPr>
        <p:spPr>
          <a:xfrm>
            <a:off x="9323978" y="2567652"/>
            <a:ext cx="2600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 smtClean="0">
                <a:latin typeface="Century Gothic" panose="020B0502020202020204" pitchFamily="34" charset="0"/>
              </a:rPr>
              <a:t>Body</a:t>
            </a:r>
            <a:endParaRPr lang="zh-TW" altLang="en-US" sz="4000" b="1" dirty="0">
              <a:latin typeface="Century Gothic" panose="020B0502020202020204" pitchFamily="34" charset="0"/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9323978" y="4345354"/>
            <a:ext cx="2600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 smtClean="0">
                <a:latin typeface="Century Gothic" panose="020B0502020202020204" pitchFamily="34" charset="0"/>
              </a:rPr>
              <a:t>Footer</a:t>
            </a:r>
            <a:endParaRPr lang="zh-TW" altLang="en-US" b="1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2622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smGrid">
          <a:fgClr>
            <a:schemeClr val="accent1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圖片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800" y="1568440"/>
            <a:ext cx="3195636" cy="4126864"/>
          </a:xfrm>
          <a:prstGeom prst="rect">
            <a:avLst/>
          </a:prstGeom>
        </p:spPr>
      </p:pic>
      <p:pic>
        <p:nvPicPr>
          <p:cNvPr id="18" name="圖片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5371" y="1568440"/>
            <a:ext cx="2644647" cy="4132261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8661" y="1042096"/>
            <a:ext cx="2642734" cy="4129272"/>
          </a:xfrm>
          <a:prstGeom prst="rect">
            <a:avLst/>
          </a:prstGeom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166" y="512763"/>
            <a:ext cx="2641194" cy="4126864"/>
          </a:xfrm>
          <a:prstGeom prst="rect">
            <a:avLst/>
          </a:prstGeom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圖片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2954" y="1042096"/>
            <a:ext cx="3194685" cy="4125637"/>
          </a:xfrm>
          <a:prstGeom prst="rect">
            <a:avLst/>
          </a:prstGeom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1" y="512764"/>
            <a:ext cx="3195634" cy="4126863"/>
          </a:xfrm>
          <a:prstGeom prst="rect">
            <a:avLst/>
          </a:prstGeom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63541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smGrid">
          <a:fgClr>
            <a:schemeClr val="accent1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9881417"/>
              </p:ext>
            </p:extLst>
          </p:nvPr>
        </p:nvGraphicFramePr>
        <p:xfrm>
          <a:off x="0" y="1"/>
          <a:ext cx="12192000" cy="68579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271758350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3941569272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981435797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387975708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328291493"/>
                    </a:ext>
                  </a:extLst>
                </a:gridCol>
              </a:tblGrid>
              <a:tr h="685799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3600" b="1" kern="1200" dirty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0">
                          <a:srgbClr val="E0FBFC">
                            <a:shade val="30000"/>
                            <a:satMod val="115000"/>
                          </a:srgbClr>
                        </a:gs>
                        <a:gs pos="0">
                          <a:srgbClr val="E0FBFC">
                            <a:shade val="100000"/>
                            <a:satMod val="115000"/>
                          </a:srgbClr>
                        </a:gs>
                      </a:gsLst>
                      <a:lin ang="81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3600" b="1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2DFE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3600" b="1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C6B7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36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4DCC6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36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5323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7664665"/>
                  </a:ext>
                </a:extLst>
              </a:tr>
            </a:tbl>
          </a:graphicData>
        </a:graphic>
      </p:graphicFrame>
      <p:sp>
        <p:nvSpPr>
          <p:cNvPr id="3" name="文字方塊 2"/>
          <p:cNvSpPr txBox="1"/>
          <p:nvPr/>
        </p:nvSpPr>
        <p:spPr>
          <a:xfrm>
            <a:off x="0" y="171582"/>
            <a:ext cx="2499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>
                <a:solidFill>
                  <a:schemeClr val="bg1">
                    <a:lumMod val="65000"/>
                  </a:schemeClr>
                </a:solidFill>
              </a:rPr>
              <a:t>#</a:t>
            </a:r>
            <a:r>
              <a:rPr lang="en-US" altLang="zh-TW" sz="3600" dirty="0" smtClean="0">
                <a:solidFill>
                  <a:schemeClr val="bg1">
                    <a:lumMod val="65000"/>
                  </a:schemeClr>
                </a:solidFill>
              </a:rPr>
              <a:t>E0FBFC</a:t>
            </a:r>
            <a:endParaRPr lang="zh-TW" altLang="en-US" sz="36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2472690" y="171582"/>
            <a:ext cx="2499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 smtClean="0">
                <a:solidFill>
                  <a:schemeClr val="bg1">
                    <a:lumMod val="65000"/>
                  </a:schemeClr>
                </a:solidFill>
              </a:rPr>
              <a:t>#</a:t>
            </a:r>
            <a:r>
              <a:rPr lang="en-US" altLang="zh-TW" sz="3600" dirty="0">
                <a:solidFill>
                  <a:schemeClr val="bg1">
                    <a:lumMod val="65000"/>
                  </a:schemeClr>
                </a:solidFill>
              </a:rPr>
              <a:t>2DFE3</a:t>
            </a:r>
            <a:endParaRPr lang="zh-TW" altLang="en-US" sz="36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4972050" y="171581"/>
            <a:ext cx="2499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 smtClean="0">
                <a:solidFill>
                  <a:schemeClr val="bg1">
                    <a:lumMod val="65000"/>
                  </a:schemeClr>
                </a:solidFill>
              </a:rPr>
              <a:t>#</a:t>
            </a:r>
            <a:r>
              <a:rPr lang="en-US" altLang="zh-TW" sz="3600" dirty="0">
                <a:solidFill>
                  <a:schemeClr val="bg1">
                    <a:lumMod val="65000"/>
                  </a:schemeClr>
                </a:solidFill>
              </a:rPr>
              <a:t>5CGB73</a:t>
            </a:r>
            <a:endParaRPr lang="zh-TW" altLang="en-US" sz="36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7359015" y="171580"/>
            <a:ext cx="2499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 smtClean="0">
                <a:solidFill>
                  <a:schemeClr val="bg1">
                    <a:lumMod val="65000"/>
                  </a:schemeClr>
                </a:solidFill>
              </a:rPr>
              <a:t>#</a:t>
            </a:r>
            <a:r>
              <a:rPr lang="en-US" altLang="zh-TW" sz="3600" dirty="0">
                <a:solidFill>
                  <a:schemeClr val="bg1">
                    <a:lumMod val="65000"/>
                  </a:schemeClr>
                </a:solidFill>
              </a:rPr>
              <a:t>84DCC6</a:t>
            </a:r>
            <a:endParaRPr lang="zh-TW" altLang="en-US" sz="36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9858375" y="182671"/>
            <a:ext cx="2499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 smtClean="0">
                <a:solidFill>
                  <a:schemeClr val="bg1">
                    <a:lumMod val="65000"/>
                  </a:schemeClr>
                </a:solidFill>
              </a:rPr>
              <a:t>#</a:t>
            </a:r>
            <a:r>
              <a:rPr lang="en-US" altLang="zh-TW" sz="3600" dirty="0">
                <a:solidFill>
                  <a:schemeClr val="bg1">
                    <a:lumMod val="65000"/>
                  </a:schemeClr>
                </a:solidFill>
              </a:rPr>
              <a:t>253237</a:t>
            </a:r>
            <a:endParaRPr lang="zh-TW" altLang="en-US" sz="3600" b="1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0800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smGrid">
          <a:fgClr>
            <a:schemeClr val="accent1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7498234"/>
              </p:ext>
            </p:extLst>
          </p:nvPr>
        </p:nvGraphicFramePr>
        <p:xfrm>
          <a:off x="0" y="1"/>
          <a:ext cx="12192000" cy="68579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271758350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3941569272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981435797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387975708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328291493"/>
                    </a:ext>
                  </a:extLst>
                </a:gridCol>
              </a:tblGrid>
              <a:tr h="685799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3600" b="1" kern="1200" dirty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rgbClr val="E0FBFC">
                            <a:shade val="30000"/>
                            <a:satMod val="115000"/>
                          </a:srgbClr>
                        </a:gs>
                        <a:gs pos="100000">
                          <a:schemeClr val="bg1"/>
                        </a:gs>
                        <a:gs pos="0">
                          <a:srgbClr val="E0FBFC">
                            <a:shade val="100000"/>
                            <a:satMod val="115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3600" b="1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0">
                          <a:srgbClr val="C2DFE3"/>
                        </a:gs>
                        <a:gs pos="100000">
                          <a:schemeClr val="bg1"/>
                        </a:gs>
                        <a:gs pos="0">
                          <a:srgbClr val="C2DFE3"/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3600" b="1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0">
                          <a:srgbClr val="5C6B73"/>
                        </a:gs>
                        <a:gs pos="100000">
                          <a:schemeClr val="bg1"/>
                        </a:gs>
                        <a:gs pos="0">
                          <a:srgbClr val="5C6B73"/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zh-TW" altLang="en-US" sz="36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0">
                          <a:srgbClr val="5C6B73"/>
                        </a:gs>
                        <a:gs pos="100000">
                          <a:schemeClr val="bg1"/>
                        </a:gs>
                        <a:gs pos="0">
                          <a:srgbClr val="84DCC6"/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zh-TW" altLang="en-US" sz="36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0">
                          <a:srgbClr val="5C6B73"/>
                        </a:gs>
                        <a:gs pos="100000">
                          <a:schemeClr val="bg1"/>
                        </a:gs>
                        <a:gs pos="0">
                          <a:srgbClr val="253237"/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697664665"/>
                  </a:ext>
                </a:extLst>
              </a:tr>
            </a:tbl>
          </a:graphicData>
        </a:graphic>
      </p:graphicFrame>
      <p:sp>
        <p:nvSpPr>
          <p:cNvPr id="3" name="文字方塊 2"/>
          <p:cNvSpPr txBox="1"/>
          <p:nvPr/>
        </p:nvSpPr>
        <p:spPr>
          <a:xfrm>
            <a:off x="0" y="152400"/>
            <a:ext cx="2499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>
                <a:solidFill>
                  <a:schemeClr val="bg1">
                    <a:lumMod val="65000"/>
                  </a:schemeClr>
                </a:solidFill>
              </a:rPr>
              <a:t>#</a:t>
            </a:r>
            <a:r>
              <a:rPr lang="en-US" altLang="zh-TW" sz="3600" dirty="0" smtClean="0">
                <a:solidFill>
                  <a:schemeClr val="bg1">
                    <a:lumMod val="65000"/>
                  </a:schemeClr>
                </a:solidFill>
              </a:rPr>
              <a:t>E0FBFC</a:t>
            </a:r>
            <a:endParaRPr lang="zh-TW" altLang="en-US" sz="36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2472690" y="152400"/>
            <a:ext cx="2499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 smtClean="0">
                <a:solidFill>
                  <a:schemeClr val="bg1">
                    <a:lumMod val="65000"/>
                  </a:schemeClr>
                </a:solidFill>
              </a:rPr>
              <a:t>#</a:t>
            </a:r>
            <a:r>
              <a:rPr lang="en-US" altLang="zh-TW" sz="3600" dirty="0">
                <a:solidFill>
                  <a:schemeClr val="bg1">
                    <a:lumMod val="65000"/>
                  </a:schemeClr>
                </a:solidFill>
              </a:rPr>
              <a:t>2DFE3</a:t>
            </a:r>
            <a:endParaRPr lang="zh-TW" altLang="en-US" sz="36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4972050" y="152399"/>
            <a:ext cx="2499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 smtClean="0">
                <a:solidFill>
                  <a:schemeClr val="bg1">
                    <a:lumMod val="65000"/>
                  </a:schemeClr>
                </a:solidFill>
              </a:rPr>
              <a:t>#</a:t>
            </a:r>
            <a:r>
              <a:rPr lang="en-US" altLang="zh-TW" sz="3600" dirty="0">
                <a:solidFill>
                  <a:schemeClr val="bg1">
                    <a:lumMod val="65000"/>
                  </a:schemeClr>
                </a:solidFill>
              </a:rPr>
              <a:t>5CGB73</a:t>
            </a:r>
            <a:endParaRPr lang="zh-TW" altLang="en-US" sz="36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7359015" y="152398"/>
            <a:ext cx="2499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 smtClean="0">
                <a:solidFill>
                  <a:schemeClr val="bg1">
                    <a:lumMod val="65000"/>
                  </a:schemeClr>
                </a:solidFill>
              </a:rPr>
              <a:t>#</a:t>
            </a:r>
            <a:r>
              <a:rPr lang="en-US" altLang="zh-TW" sz="3600" dirty="0">
                <a:solidFill>
                  <a:schemeClr val="bg1">
                    <a:lumMod val="65000"/>
                  </a:schemeClr>
                </a:solidFill>
              </a:rPr>
              <a:t>84DCC6</a:t>
            </a:r>
            <a:endParaRPr lang="zh-TW" altLang="en-US" sz="36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9858375" y="163489"/>
            <a:ext cx="2499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 smtClean="0">
                <a:solidFill>
                  <a:schemeClr val="bg1">
                    <a:lumMod val="65000"/>
                  </a:schemeClr>
                </a:solidFill>
              </a:rPr>
              <a:t>#</a:t>
            </a:r>
            <a:r>
              <a:rPr lang="en-US" altLang="zh-TW" sz="3600" dirty="0">
                <a:solidFill>
                  <a:schemeClr val="bg1">
                    <a:lumMod val="65000"/>
                  </a:schemeClr>
                </a:solidFill>
              </a:rPr>
              <a:t>253237</a:t>
            </a:r>
            <a:endParaRPr lang="zh-TW" altLang="en-US" sz="36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3329058" y="3699019"/>
            <a:ext cx="68789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b="1" spc="600" smtClean="0">
                <a:solidFill>
                  <a:schemeClr val="accent1">
                    <a:lumMod val="75000"/>
                  </a:schemeClr>
                </a:solidFill>
              </a:rPr>
              <a:t>活潑     卻</a:t>
            </a:r>
            <a:r>
              <a:rPr lang="zh-TW" altLang="en-US" sz="3200" b="1" spc="600" dirty="0" smtClean="0">
                <a:solidFill>
                  <a:schemeClr val="accent1">
                    <a:lumMod val="75000"/>
                  </a:schemeClr>
                </a:solidFill>
              </a:rPr>
              <a:t>又不失沉穩</a:t>
            </a:r>
            <a:endParaRPr lang="zh-TW" altLang="en-US" sz="3200" b="1" spc="6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2327082" y="2121802"/>
            <a:ext cx="23904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b="1" spc="600" dirty="0">
                <a:solidFill>
                  <a:schemeClr val="accent1">
                    <a:lumMod val="75000"/>
                  </a:schemeClr>
                </a:solidFill>
              </a:rPr>
              <a:t>藍綠色</a:t>
            </a:r>
            <a:r>
              <a:rPr lang="zh-TW" altLang="en-US" sz="3200" b="1" spc="600" dirty="0" smtClean="0">
                <a:solidFill>
                  <a:schemeClr val="accent1">
                    <a:lumMod val="75000"/>
                  </a:schemeClr>
                </a:solidFill>
              </a:rPr>
              <a:t>系</a:t>
            </a:r>
            <a:endParaRPr lang="en-US" altLang="zh-TW" sz="3200" b="1" spc="6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7681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smGrid">
          <a:fgClr>
            <a:schemeClr val="accent1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>
            <a:normAutofit/>
          </a:bodyPr>
          <a:lstStyle/>
          <a:p>
            <a:r>
              <a:rPr lang="en-US" altLang="zh-TW" sz="7200" b="1" spc="600" dirty="0" smtClean="0">
                <a:solidFill>
                  <a:srgbClr val="253237"/>
                </a:solidFill>
                <a:latin typeface="Agency FB" panose="020B0503020202020204" pitchFamily="34" charset="0"/>
              </a:rPr>
              <a:t>hover</a:t>
            </a:r>
            <a:endParaRPr lang="zh-TW" altLang="en-US" sz="6000" b="1" spc="600" dirty="0">
              <a:solidFill>
                <a:srgbClr val="253237"/>
              </a:solidFill>
              <a:latin typeface="Agency FB" panose="020B0503020202020204" pitchFamily="34" charset="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853"/>
          <a:stretch/>
        </p:blipFill>
        <p:spPr>
          <a:xfrm>
            <a:off x="667847" y="2144451"/>
            <a:ext cx="4483273" cy="2016063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10" b="40286"/>
          <a:stretch/>
        </p:blipFill>
        <p:spPr>
          <a:xfrm>
            <a:off x="1179559" y="3762743"/>
            <a:ext cx="4885961" cy="2287673"/>
          </a:xfrm>
          <a:prstGeom prst="rect">
            <a:avLst/>
          </a:prstGeom>
          <a:effectLst>
            <a:outerShdw blurRad="50800" dist="38100" dir="13500000" sx="101000" sy="101000" algn="br" rotWithShape="0">
              <a:prstClr val="black">
                <a:alpha val="40000"/>
              </a:prstClr>
            </a:outerShdw>
          </a:effectLst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7553" y="2005575"/>
            <a:ext cx="4221035" cy="2450601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3671" y="3533593"/>
            <a:ext cx="3616960" cy="2745972"/>
          </a:xfrm>
          <a:prstGeom prst="rect">
            <a:avLst/>
          </a:prstGeom>
          <a:effectLst>
            <a:outerShdw blurRad="50800" dist="38100" dir="13500000" sx="101000" sy="101000" algn="br" rotWithShape="0">
              <a:prstClr val="black">
                <a:alpha val="40000"/>
              </a:prstClr>
            </a:outerShdw>
          </a:effectLst>
        </p:spPr>
      </p:pic>
      <p:sp>
        <p:nvSpPr>
          <p:cNvPr id="6" name="文字方塊 5"/>
          <p:cNvSpPr txBox="1"/>
          <p:nvPr/>
        </p:nvSpPr>
        <p:spPr>
          <a:xfrm>
            <a:off x="3953239" y="461297"/>
            <a:ext cx="4775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 smtClean="0">
                <a:latin typeface="+mn-ea"/>
              </a:rPr>
              <a:t>當游標</a:t>
            </a:r>
            <a:r>
              <a:rPr lang="zh-TW" altLang="en-US" sz="2000" dirty="0">
                <a:latin typeface="+mn-ea"/>
              </a:rPr>
              <a:t>滑</a:t>
            </a:r>
            <a:r>
              <a:rPr lang="zh-TW" altLang="en-US" sz="2000" dirty="0" smtClean="0">
                <a:latin typeface="+mn-ea"/>
              </a:rPr>
              <a:t>過即可變色或展開選項</a:t>
            </a:r>
            <a:r>
              <a:rPr lang="en-US" altLang="zh-TW" sz="2000" dirty="0" smtClean="0">
                <a:latin typeface="+mn-ea"/>
              </a:rPr>
              <a:t>!!</a:t>
            </a:r>
            <a:endParaRPr lang="zh-TW" altLang="en-US" sz="2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00312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adge">
  <a:themeElements>
    <a:clrScheme name="Badge">
      <a:dk1>
        <a:sysClr val="windowText" lastClr="000000"/>
      </a:dk1>
      <a:lt1>
        <a:sysClr val="window" lastClr="FFFFFF"/>
      </a:lt1>
      <a:dk2>
        <a:srgbClr val="0B082E"/>
      </a:dk2>
      <a:lt2>
        <a:srgbClr val="F3F3F2"/>
      </a:lt2>
      <a:accent1>
        <a:srgbClr val="62B4C6"/>
      </a:accent1>
      <a:accent2>
        <a:srgbClr val="1B376E"/>
      </a:accent2>
      <a:accent3>
        <a:srgbClr val="9EBE55"/>
      </a:accent3>
      <a:accent4>
        <a:srgbClr val="C65E5E"/>
      </a:accent4>
      <a:accent5>
        <a:srgbClr val="D3BA55"/>
      </a:accent5>
      <a:accent6>
        <a:srgbClr val="96648A"/>
      </a:accent6>
      <a:hlink>
        <a:srgbClr val="62B4C6"/>
      </a:hlink>
      <a:folHlink>
        <a:srgbClr val="96648A"/>
      </a:folHlink>
    </a:clrScheme>
    <a:fontScheme name="Badge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D71F8F05-6246-47AF-9E68-E57F6C93F79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TM10001106[[fn=徽章]]</Template>
  <TotalTime>491</TotalTime>
  <Words>112</Words>
  <Application>Microsoft Office PowerPoint</Application>
  <PresentationFormat>寬螢幕</PresentationFormat>
  <Paragraphs>42</Paragraphs>
  <Slides>13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13</vt:i4>
      </vt:variant>
    </vt:vector>
  </HeadingPairs>
  <TitlesOfParts>
    <vt:vector size="22" baseType="lpstr">
      <vt:lpstr>微軟正黑體</vt:lpstr>
      <vt:lpstr>微軟正黑體 Light</vt:lpstr>
      <vt:lpstr>新細明體</vt:lpstr>
      <vt:lpstr>Agency FB</vt:lpstr>
      <vt:lpstr>Arial</vt:lpstr>
      <vt:lpstr>Century Gothic</vt:lpstr>
      <vt:lpstr>Gill Sans MT</vt:lpstr>
      <vt:lpstr>Impact</vt:lpstr>
      <vt:lpstr>Badge</vt:lpstr>
      <vt:lpstr>前端工程設計 與開發</vt:lpstr>
      <vt:lpstr>資工系網</vt:lpstr>
      <vt:lpstr>網站架構</vt:lpstr>
      <vt:lpstr>網站導覽</vt:lpstr>
      <vt:lpstr>PowerPoint 簡報</vt:lpstr>
      <vt:lpstr>PowerPoint 簡報</vt:lpstr>
      <vt:lpstr>PowerPoint 簡報</vt:lpstr>
      <vt:lpstr>PowerPoint 簡報</vt:lpstr>
      <vt:lpstr>hover</vt:lpstr>
      <vt:lpstr>rwd</vt:lpstr>
      <vt:lpstr>github</vt:lpstr>
      <vt:lpstr>使用語言</vt:lpstr>
      <vt:lpstr>DEMO</vt:lpstr>
    </vt:vector>
  </TitlesOfParts>
  <Company>HP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Yu Tian Chou</dc:creator>
  <cp:lastModifiedBy>Yu Tian Chou</cp:lastModifiedBy>
  <cp:revision>41</cp:revision>
  <dcterms:created xsi:type="dcterms:W3CDTF">2018-04-25T12:05:50Z</dcterms:created>
  <dcterms:modified xsi:type="dcterms:W3CDTF">2018-04-25T20:21:04Z</dcterms:modified>
</cp:coreProperties>
</file>